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
      <p:font typeface="Roboto Medium"/>
      <p:regular r:id="rId19"/>
      <p:bold r:id="rId20"/>
      <p:italic r:id="rId21"/>
      <p:boldItalic r:id="rId22"/>
    </p:embeddedFont>
    <p:embeddedFont>
      <p:font typeface="Proxima Nova"/>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edium-bold.fntdata"/><Relationship Id="rId22" Type="http://schemas.openxmlformats.org/officeDocument/2006/relationships/font" Target="fonts/RobotoMedium-boldItalic.fntdata"/><Relationship Id="rId21" Type="http://schemas.openxmlformats.org/officeDocument/2006/relationships/font" Target="fonts/RobotoMedium-italic.fntdata"/><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roximaNova-boldItalic.fntdata"/><Relationship Id="rId25" Type="http://schemas.openxmlformats.org/officeDocument/2006/relationships/font" Target="fonts/ProximaNova-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19" Type="http://schemas.openxmlformats.org/officeDocument/2006/relationships/font" Target="fonts/RobotoMedium-regular.fntdata"/><Relationship Id="rId18" Type="http://schemas.openxmlformats.org/officeDocument/2006/relationships/font" Target="fonts/Roboto-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3bb859fba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3bb859fba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36a858a35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36a858a35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3bb859fba7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3bb859fba7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bb859fba7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bb859fba7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36a858a35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36a858a35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3bb859fba7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3bb859fba7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6a858a35e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6a858a35e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bb859fba7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bb859fba7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1.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hyperlink" Target="https://github.com/itdxer/adult-dataset-analysis/blob/master/Classification.ipynb"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p:nvPr/>
        </p:nvSpPr>
        <p:spPr>
          <a:xfrm>
            <a:off x="0" y="0"/>
            <a:ext cx="9144000" cy="5143500"/>
          </a:xfrm>
          <a:prstGeom prst="rect">
            <a:avLst/>
          </a:prstGeom>
          <a:solidFill>
            <a:srgbClr val="00183E">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lt1"/>
                </a:solidFill>
                <a:latin typeface="Roboto"/>
                <a:ea typeface="Roboto"/>
                <a:cs typeface="Roboto"/>
                <a:sym typeface="Roboto"/>
              </a:rPr>
              <a:t>Analyzing the Adult Dataset</a:t>
            </a:r>
            <a:endParaRPr>
              <a:solidFill>
                <a:schemeClr val="lt1"/>
              </a:solidFill>
              <a:latin typeface="Roboto"/>
              <a:ea typeface="Roboto"/>
              <a:cs typeface="Roboto"/>
              <a:sym typeface="Roboto"/>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200">
                <a:solidFill>
                  <a:schemeClr val="lt1"/>
                </a:solidFill>
              </a:rPr>
              <a:t>7-15-2022</a:t>
            </a:r>
            <a:endParaRPr sz="2200">
              <a:solidFill>
                <a:schemeClr val="lt1"/>
              </a:solidFill>
            </a:endParaRPr>
          </a:p>
        </p:txBody>
      </p:sp>
      <p:sp>
        <p:nvSpPr>
          <p:cNvPr id="58" name="Google Shape;58;p13"/>
          <p:cNvSpPr txBox="1"/>
          <p:nvPr/>
        </p:nvSpPr>
        <p:spPr>
          <a:xfrm>
            <a:off x="414900" y="0"/>
            <a:ext cx="831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rPr>
              <a:t>Teammate Names: Matthew Long, Bin Gui, Lance </a:t>
            </a:r>
            <a:endParaRPr b="1" sz="8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3">
            <a:alphaModFix/>
          </a:blip>
          <a:srcRect b="32152" l="0" r="0" t="0"/>
          <a:stretch/>
        </p:blipFill>
        <p:spPr>
          <a:xfrm>
            <a:off x="0" y="0"/>
            <a:ext cx="9144000" cy="4133101"/>
          </a:xfrm>
          <a:prstGeom prst="rect">
            <a:avLst/>
          </a:prstGeom>
          <a:noFill/>
          <a:ln>
            <a:noFill/>
          </a:ln>
        </p:spPr>
      </p:pic>
      <p:sp>
        <p:nvSpPr>
          <p:cNvPr id="64" name="Google Shape;64;p14"/>
          <p:cNvSpPr/>
          <p:nvPr/>
        </p:nvSpPr>
        <p:spPr>
          <a:xfrm>
            <a:off x="76175" y="76200"/>
            <a:ext cx="9144000" cy="4133100"/>
          </a:xfrm>
          <a:prstGeom prst="rect">
            <a:avLst/>
          </a:prstGeom>
          <a:solidFill>
            <a:srgbClr val="00183E">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4"/>
          <p:cNvSpPr/>
          <p:nvPr/>
        </p:nvSpPr>
        <p:spPr>
          <a:xfrm>
            <a:off x="6297775" y="1724700"/>
            <a:ext cx="1469700" cy="1979700"/>
          </a:xfrm>
          <a:prstGeom prst="roundRect">
            <a:avLst>
              <a:gd fmla="val 16667" name="adj"/>
            </a:avLst>
          </a:prstGeom>
          <a:solidFill>
            <a:srgbClr val="69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4607650" y="1724700"/>
            <a:ext cx="1469700" cy="1979700"/>
          </a:xfrm>
          <a:prstGeom prst="roundRect">
            <a:avLst>
              <a:gd fmla="val 16667" name="adj"/>
            </a:avLst>
          </a:prstGeom>
          <a:solidFill>
            <a:srgbClr val="9898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2894125" y="1724700"/>
            <a:ext cx="1469700" cy="1979700"/>
          </a:xfrm>
          <a:prstGeom prst="roundRect">
            <a:avLst>
              <a:gd fmla="val 16667"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a:off x="1180600" y="1724700"/>
            <a:ext cx="1469700" cy="1979700"/>
          </a:xfrm>
          <a:prstGeom prst="roundRect">
            <a:avLst>
              <a:gd fmla="val 16667" name="adj"/>
            </a:avLst>
          </a:prstGeom>
          <a:solidFill>
            <a:srgbClr val="0D52C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txBox="1"/>
          <p:nvPr>
            <p:ph type="title"/>
          </p:nvPr>
        </p:nvSpPr>
        <p:spPr>
          <a:xfrm>
            <a:off x="311700" y="4331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Roadmap | Executive Diagram</a:t>
            </a:r>
            <a:endParaRPr>
              <a:solidFill>
                <a:schemeClr val="lt1"/>
              </a:solidFill>
              <a:latin typeface="Roboto Medium"/>
              <a:ea typeface="Roboto Medium"/>
              <a:cs typeface="Roboto Medium"/>
              <a:sym typeface="Roboto Medium"/>
            </a:endParaRPr>
          </a:p>
        </p:txBody>
      </p:sp>
      <p:grpSp>
        <p:nvGrpSpPr>
          <p:cNvPr id="70" name="Google Shape;70;p14"/>
          <p:cNvGrpSpPr/>
          <p:nvPr/>
        </p:nvGrpSpPr>
        <p:grpSpPr>
          <a:xfrm>
            <a:off x="1059225" y="628621"/>
            <a:ext cx="1834900" cy="2193804"/>
            <a:chOff x="1083025" y="1695421"/>
            <a:chExt cx="1834900" cy="2193804"/>
          </a:xfrm>
        </p:grpSpPr>
        <p:sp>
          <p:nvSpPr>
            <p:cNvPr id="71" name="Google Shape;71;p1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latin typeface="Roboto"/>
                  <a:ea typeface="Roboto"/>
                  <a:cs typeface="Roboto"/>
                  <a:sym typeface="Roboto"/>
                </a:rPr>
                <a:t>Data Processing</a:t>
              </a:r>
              <a:endParaRPr b="1" sz="1000">
                <a:solidFill>
                  <a:schemeClr val="lt1"/>
                </a:solidFill>
                <a:latin typeface="Roboto"/>
                <a:ea typeface="Roboto"/>
                <a:cs typeface="Roboto"/>
                <a:sym typeface="Roboto"/>
              </a:endParaRPr>
            </a:p>
          </p:txBody>
        </p:sp>
        <p:sp>
          <p:nvSpPr>
            <p:cNvPr id="72" name="Google Shape;72;p14"/>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lt1"/>
                  </a:solidFill>
                  <a:latin typeface="Roboto"/>
                  <a:ea typeface="Roboto"/>
                  <a:cs typeface="Roboto"/>
                  <a:sym typeface="Roboto"/>
                </a:rPr>
                <a:t>First we obtained the dataset from the UCI Machine Learning Repository. We then uploaded this set into a dataframe. The 50k category was one-hot encoded so that it could store numerical values. Finally, we </a:t>
              </a:r>
              <a:r>
                <a:rPr lang="en" sz="800">
                  <a:solidFill>
                    <a:schemeClr val="lt1"/>
                  </a:solidFill>
                  <a:latin typeface="Roboto"/>
                  <a:ea typeface="Roboto"/>
                  <a:cs typeface="Roboto"/>
                  <a:sym typeface="Roboto"/>
                </a:rPr>
                <a:t>separated</a:t>
              </a:r>
              <a:r>
                <a:rPr lang="en" sz="800">
                  <a:solidFill>
                    <a:schemeClr val="lt1"/>
                  </a:solidFill>
                  <a:latin typeface="Roboto"/>
                  <a:ea typeface="Roboto"/>
                  <a:cs typeface="Roboto"/>
                  <a:sym typeface="Roboto"/>
                </a:rPr>
                <a:t> the dataset into a training and testing set.</a:t>
              </a:r>
              <a:endParaRPr sz="800">
                <a:solidFill>
                  <a:schemeClr val="lt1"/>
                </a:solidFill>
                <a:latin typeface="Roboto"/>
                <a:ea typeface="Roboto"/>
                <a:cs typeface="Roboto"/>
                <a:sym typeface="Roboto"/>
              </a:endParaRPr>
            </a:p>
          </p:txBody>
        </p:sp>
        <p:cxnSp>
          <p:nvCxnSpPr>
            <p:cNvPr id="73" name="Google Shape;73;p14"/>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74" name="Google Shape;74;p14"/>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 name="Google Shape;75;p14"/>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14"/>
          <p:cNvGrpSpPr/>
          <p:nvPr/>
        </p:nvGrpSpPr>
        <p:grpSpPr>
          <a:xfrm>
            <a:off x="4508319" y="627910"/>
            <a:ext cx="1834900" cy="2193804"/>
            <a:chOff x="1083025" y="1695421"/>
            <a:chExt cx="1834900" cy="2193804"/>
          </a:xfrm>
        </p:grpSpPr>
        <p:sp>
          <p:nvSpPr>
            <p:cNvPr id="77" name="Google Shape;77;p1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latin typeface="Roboto"/>
                  <a:ea typeface="Roboto"/>
                  <a:cs typeface="Roboto"/>
                  <a:sym typeface="Roboto"/>
                </a:rPr>
                <a:t>Evaluation</a:t>
              </a:r>
              <a:endParaRPr b="1" sz="1000">
                <a:solidFill>
                  <a:schemeClr val="lt1"/>
                </a:solidFill>
                <a:latin typeface="Roboto"/>
                <a:ea typeface="Roboto"/>
                <a:cs typeface="Roboto"/>
                <a:sym typeface="Roboto"/>
              </a:endParaRPr>
            </a:p>
          </p:txBody>
        </p:sp>
        <p:sp>
          <p:nvSpPr>
            <p:cNvPr id="78" name="Google Shape;78;p14"/>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lt1"/>
                  </a:solidFill>
                  <a:latin typeface="Roboto"/>
                  <a:ea typeface="Roboto"/>
                  <a:cs typeface="Roboto"/>
                  <a:sym typeface="Roboto"/>
                </a:rPr>
                <a:t>For our evaluation, we used </a:t>
              </a:r>
              <a:r>
                <a:rPr lang="en" sz="800">
                  <a:solidFill>
                    <a:schemeClr val="lt1"/>
                  </a:solidFill>
                  <a:latin typeface="Roboto"/>
                  <a:ea typeface="Roboto"/>
                  <a:cs typeface="Roboto"/>
                  <a:sym typeface="Roboto"/>
                </a:rPr>
                <a:t>the</a:t>
              </a:r>
              <a:r>
                <a:rPr lang="en" sz="800">
                  <a:solidFill>
                    <a:schemeClr val="lt1"/>
                  </a:solidFill>
                  <a:latin typeface="Roboto"/>
                  <a:ea typeface="Roboto"/>
                  <a:cs typeface="Roboto"/>
                  <a:sym typeface="Roboto"/>
                </a:rPr>
                <a:t> metrics of entropy and accuracy. To streamline our results, we will focus on accuracy as the basis of our </a:t>
              </a:r>
              <a:r>
                <a:rPr lang="en" sz="800">
                  <a:solidFill>
                    <a:schemeClr val="lt1"/>
                  </a:solidFill>
                  <a:latin typeface="Roboto"/>
                  <a:ea typeface="Roboto"/>
                  <a:cs typeface="Roboto"/>
                  <a:sym typeface="Roboto"/>
                </a:rPr>
                <a:t>evaluation. </a:t>
              </a:r>
              <a:endParaRPr sz="800">
                <a:solidFill>
                  <a:schemeClr val="lt1"/>
                </a:solidFill>
                <a:latin typeface="Roboto"/>
                <a:ea typeface="Roboto"/>
                <a:cs typeface="Roboto"/>
                <a:sym typeface="Roboto"/>
              </a:endParaRPr>
            </a:p>
          </p:txBody>
        </p:sp>
        <p:cxnSp>
          <p:nvCxnSpPr>
            <p:cNvPr id="79" name="Google Shape;79;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80" name="Google Shape;80;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1" name="Google Shape;81;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14"/>
          <p:cNvGrpSpPr/>
          <p:nvPr/>
        </p:nvGrpSpPr>
        <p:grpSpPr>
          <a:xfrm>
            <a:off x="6221583" y="627899"/>
            <a:ext cx="1834900" cy="2193804"/>
            <a:chOff x="1083025" y="1695421"/>
            <a:chExt cx="1834900" cy="2193804"/>
          </a:xfrm>
        </p:grpSpPr>
        <p:sp>
          <p:nvSpPr>
            <p:cNvPr id="83" name="Google Shape;83;p1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latin typeface="Roboto"/>
                  <a:ea typeface="Roboto"/>
                  <a:cs typeface="Roboto"/>
                  <a:sym typeface="Roboto"/>
                </a:rPr>
                <a:t>Test</a:t>
              </a:r>
              <a:endParaRPr b="1" sz="1000">
                <a:solidFill>
                  <a:schemeClr val="lt1"/>
                </a:solidFill>
                <a:latin typeface="Roboto"/>
                <a:ea typeface="Roboto"/>
                <a:cs typeface="Roboto"/>
                <a:sym typeface="Roboto"/>
              </a:endParaRPr>
            </a:p>
          </p:txBody>
        </p:sp>
        <p:sp>
          <p:nvSpPr>
            <p:cNvPr id="84" name="Google Shape;84;p14"/>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lt1"/>
                  </a:solidFill>
                  <a:latin typeface="Roboto"/>
                  <a:ea typeface="Roboto"/>
                  <a:cs typeface="Roboto"/>
                  <a:sym typeface="Roboto"/>
                </a:rPr>
                <a:t>After creating, training, and testing the models, </a:t>
              </a:r>
              <a:r>
                <a:rPr lang="en" sz="800">
                  <a:solidFill>
                    <a:schemeClr val="lt1"/>
                  </a:solidFill>
                  <a:latin typeface="Roboto"/>
                  <a:ea typeface="Roboto"/>
                  <a:cs typeface="Roboto"/>
                  <a:sym typeface="Roboto"/>
                </a:rPr>
                <a:t>the</a:t>
              </a:r>
              <a:r>
                <a:rPr lang="en" sz="800">
                  <a:solidFill>
                    <a:schemeClr val="lt1"/>
                  </a:solidFill>
                  <a:latin typeface="Roboto"/>
                  <a:ea typeface="Roboto"/>
                  <a:cs typeface="Roboto"/>
                  <a:sym typeface="Roboto"/>
                </a:rPr>
                <a:t> target value was classified at 79% accuracy with the decision tree and logistic regression performing at the same levels. </a:t>
              </a:r>
              <a:endParaRPr sz="800">
                <a:solidFill>
                  <a:schemeClr val="lt1"/>
                </a:solidFill>
                <a:latin typeface="Roboto"/>
                <a:ea typeface="Roboto"/>
                <a:cs typeface="Roboto"/>
                <a:sym typeface="Roboto"/>
              </a:endParaRPr>
            </a:p>
          </p:txBody>
        </p:sp>
        <p:cxnSp>
          <p:nvCxnSpPr>
            <p:cNvPr id="85" name="Google Shape;85;p14"/>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86" name="Google Shape;86;p14"/>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87" name="Google Shape;87;p14"/>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4"/>
          <p:cNvSpPr txBox="1"/>
          <p:nvPr/>
        </p:nvSpPr>
        <p:spPr>
          <a:xfrm>
            <a:off x="311700" y="96350"/>
            <a:ext cx="831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800">
                <a:solidFill>
                  <a:schemeClr val="dk1"/>
                </a:solidFill>
              </a:rPr>
              <a:t>Teammate Names: Matthew Long, Bin Gui, Lance </a:t>
            </a:r>
            <a:endParaRPr b="1" sz="800">
              <a:solidFill>
                <a:schemeClr val="dk1"/>
              </a:solidFill>
            </a:endParaRPr>
          </a:p>
          <a:p>
            <a:pPr indent="0" lvl="0" marL="0" rtl="0" algn="l">
              <a:spcBef>
                <a:spcPts val="0"/>
              </a:spcBef>
              <a:spcAft>
                <a:spcPts val="0"/>
              </a:spcAft>
              <a:buNone/>
            </a:pPr>
            <a:r>
              <a:t/>
            </a:r>
            <a:endParaRPr b="1" sz="800"/>
          </a:p>
        </p:txBody>
      </p:sp>
      <p:grpSp>
        <p:nvGrpSpPr>
          <p:cNvPr id="89" name="Google Shape;89;p14"/>
          <p:cNvGrpSpPr/>
          <p:nvPr/>
        </p:nvGrpSpPr>
        <p:grpSpPr>
          <a:xfrm>
            <a:off x="2796474" y="628621"/>
            <a:ext cx="1834900" cy="2193804"/>
            <a:chOff x="1083025" y="1695421"/>
            <a:chExt cx="1834900" cy="2193804"/>
          </a:xfrm>
        </p:grpSpPr>
        <p:sp>
          <p:nvSpPr>
            <p:cNvPr id="90" name="Google Shape;90;p14"/>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chemeClr val="lt1"/>
                  </a:solidFill>
                  <a:latin typeface="Roboto"/>
                  <a:ea typeface="Roboto"/>
                  <a:cs typeface="Roboto"/>
                  <a:sym typeface="Roboto"/>
                </a:rPr>
                <a:t>Model</a:t>
              </a:r>
              <a:endParaRPr b="1" sz="1000">
                <a:solidFill>
                  <a:schemeClr val="lt1"/>
                </a:solidFill>
                <a:latin typeface="Roboto"/>
                <a:ea typeface="Roboto"/>
                <a:cs typeface="Roboto"/>
                <a:sym typeface="Roboto"/>
              </a:endParaRPr>
            </a:p>
          </p:txBody>
        </p:sp>
        <p:sp>
          <p:nvSpPr>
            <p:cNvPr id="91" name="Google Shape;91;p14"/>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chemeClr val="lt1"/>
                  </a:solidFill>
                  <a:latin typeface="Roboto"/>
                  <a:ea typeface="Roboto"/>
                  <a:cs typeface="Roboto"/>
                  <a:sym typeface="Roboto"/>
                </a:rPr>
                <a:t>We implemented both a decision tree model and a logistic regression neural network for this data set since it was a classification problem. </a:t>
              </a:r>
              <a:endParaRPr sz="800">
                <a:solidFill>
                  <a:schemeClr val="lt1"/>
                </a:solidFill>
                <a:latin typeface="Roboto"/>
                <a:ea typeface="Roboto"/>
                <a:cs typeface="Roboto"/>
                <a:sym typeface="Roboto"/>
              </a:endParaRPr>
            </a:p>
          </p:txBody>
        </p:sp>
        <p:cxnSp>
          <p:nvCxnSpPr>
            <p:cNvPr id="92" name="Google Shape;92;p14"/>
            <p:cNvCxnSpPr/>
            <p:nvPr/>
          </p:nvCxnSpPr>
          <p:spPr>
            <a:xfrm>
              <a:off x="2180202" y="1695421"/>
              <a:ext cx="718500" cy="741900"/>
            </a:xfrm>
            <a:prstGeom prst="straightConnector1">
              <a:avLst/>
            </a:prstGeom>
            <a:noFill/>
            <a:ln cap="flat" cmpd="sng" w="9525">
              <a:solidFill>
                <a:srgbClr val="0D5DDF"/>
              </a:solidFill>
              <a:prstDash val="solid"/>
              <a:round/>
              <a:headEnd len="sm" w="sm" type="none"/>
              <a:tailEnd len="sm" w="sm" type="none"/>
            </a:ln>
          </p:spPr>
        </p:cxnSp>
        <p:sp>
          <p:nvSpPr>
            <p:cNvPr id="93" name="Google Shape;93;p14"/>
            <p:cNvSpPr/>
            <p:nvPr/>
          </p:nvSpPr>
          <p:spPr>
            <a:xfrm flipH="1">
              <a:off x="1083025" y="2306625"/>
              <a:ext cx="1834800" cy="143400"/>
            </a:xfrm>
            <a:prstGeom prst="parallelogram">
              <a:avLst>
                <a:gd fmla="val 96952"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4" name="Google Shape;94;p14"/>
            <p:cNvSpPr/>
            <p:nvPr/>
          </p:nvSpPr>
          <p:spPr>
            <a:xfrm>
              <a:off x="1083125" y="2460449"/>
              <a:ext cx="1834800" cy="143400"/>
            </a:xfrm>
            <a:prstGeom prst="parallelogram">
              <a:avLst>
                <a:gd fmla="val 96952"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5"/>
          <p:cNvPicPr preferRelativeResize="0"/>
          <p:nvPr/>
        </p:nvPicPr>
        <p:blipFill>
          <a:blip r:embed="rId3">
            <a:alphaModFix/>
          </a:blip>
          <a:stretch>
            <a:fillRect/>
          </a:stretch>
        </p:blipFill>
        <p:spPr>
          <a:xfrm>
            <a:off x="2286025" y="0"/>
            <a:ext cx="6857999" cy="5143500"/>
          </a:xfrm>
          <a:prstGeom prst="rect">
            <a:avLst/>
          </a:prstGeom>
          <a:noFill/>
          <a:ln>
            <a:noFill/>
          </a:ln>
        </p:spPr>
      </p:pic>
      <p:sp>
        <p:nvSpPr>
          <p:cNvPr id="100" name="Google Shape;100;p15"/>
          <p:cNvSpPr/>
          <p:nvPr/>
        </p:nvSpPr>
        <p:spPr>
          <a:xfrm>
            <a:off x="6337525" y="2850"/>
            <a:ext cx="2806500" cy="5140800"/>
          </a:xfrm>
          <a:prstGeom prst="rect">
            <a:avLst/>
          </a:prstGeom>
          <a:solidFill>
            <a:srgbClr val="004DC8">
              <a:alpha val="42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p:nvPr/>
        </p:nvSpPr>
        <p:spPr>
          <a:xfrm flipH="1" rot="5400000">
            <a:off x="1673063" y="-1670212"/>
            <a:ext cx="5144725" cy="8490850"/>
          </a:xfrm>
          <a:prstGeom prst="flowChartManualInpu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Dataset Overview</a:t>
            </a:r>
            <a:endParaRPr>
              <a:solidFill>
                <a:schemeClr val="lt1"/>
              </a:solidFill>
              <a:latin typeface="Roboto Medium"/>
              <a:ea typeface="Roboto Medium"/>
              <a:cs typeface="Roboto Medium"/>
              <a:sym typeface="Roboto Medium"/>
            </a:endParaRPr>
          </a:p>
        </p:txBody>
      </p:sp>
      <p:sp>
        <p:nvSpPr>
          <p:cNvPr id="103" name="Google Shape;103;p15"/>
          <p:cNvSpPr txBox="1"/>
          <p:nvPr/>
        </p:nvSpPr>
        <p:spPr>
          <a:xfrm>
            <a:off x="414900" y="0"/>
            <a:ext cx="8314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t>Teammate Names: Matthew Long, Bin Gui, Lance </a:t>
            </a:r>
            <a:endParaRPr b="1" sz="800"/>
          </a:p>
        </p:txBody>
      </p:sp>
      <p:sp>
        <p:nvSpPr>
          <p:cNvPr id="104" name="Google Shape;104;p15"/>
          <p:cNvSpPr txBox="1"/>
          <p:nvPr>
            <p:ph idx="4294967295" type="body"/>
          </p:nvPr>
        </p:nvSpPr>
        <p:spPr>
          <a:xfrm>
            <a:off x="311700" y="12286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The dataset 48842 instances and 14 attributes relating to an adults.</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Attributes include age, education, occupation, education number, race, etc.</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Our target attribute is whether the income is over or under $50k.</a:t>
            </a:r>
            <a:endParaRPr>
              <a:solidFill>
                <a:schemeClr val="lt1"/>
              </a:solidFill>
            </a:endParaRPr>
          </a:p>
          <a:p>
            <a:pPr indent="0" lvl="0" marL="45720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We will be testing different features to reach an accurate prediction.</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4A1"/>
        </a:solidFill>
      </p:bgPr>
    </p:bg>
    <p:spTree>
      <p:nvGrpSpPr>
        <p:cNvPr id="108" name="Shape 108"/>
        <p:cNvGrpSpPr/>
        <p:nvPr/>
      </p:nvGrpSpPr>
      <p:grpSpPr>
        <a:xfrm>
          <a:off x="0" y="0"/>
          <a:ext cx="0" cy="0"/>
          <a:chOff x="0" y="0"/>
          <a:chExt cx="0" cy="0"/>
        </a:xfrm>
      </p:grpSpPr>
      <p:pic>
        <p:nvPicPr>
          <p:cNvPr id="109" name="Google Shape;109;p16"/>
          <p:cNvPicPr preferRelativeResize="0"/>
          <p:nvPr/>
        </p:nvPicPr>
        <p:blipFill>
          <a:blip r:embed="rId3">
            <a:alphaModFix/>
          </a:blip>
          <a:stretch>
            <a:fillRect/>
          </a:stretch>
        </p:blipFill>
        <p:spPr>
          <a:xfrm>
            <a:off x="0" y="0"/>
            <a:ext cx="9144000" cy="5143500"/>
          </a:xfrm>
          <a:prstGeom prst="rect">
            <a:avLst/>
          </a:prstGeom>
          <a:noFill/>
          <a:ln>
            <a:noFill/>
          </a:ln>
        </p:spPr>
      </p:pic>
      <p:sp>
        <p:nvSpPr>
          <p:cNvPr id="110" name="Google Shape;110;p16"/>
          <p:cNvSpPr/>
          <p:nvPr/>
        </p:nvSpPr>
        <p:spPr>
          <a:xfrm>
            <a:off x="25" y="2850"/>
            <a:ext cx="9144000" cy="5140800"/>
          </a:xfrm>
          <a:prstGeom prst="rect">
            <a:avLst/>
          </a:prstGeom>
          <a:solidFill>
            <a:srgbClr val="003282">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Data Display</a:t>
            </a:r>
            <a:endParaRPr>
              <a:solidFill>
                <a:schemeClr val="lt1"/>
              </a:solidFill>
              <a:latin typeface="Roboto Medium"/>
              <a:ea typeface="Roboto Medium"/>
              <a:cs typeface="Roboto Medium"/>
              <a:sym typeface="Roboto Medium"/>
            </a:endParaRPr>
          </a:p>
        </p:txBody>
      </p:sp>
      <p:sp>
        <p:nvSpPr>
          <p:cNvPr id="112" name="Google Shape;112;p16"/>
          <p:cNvSpPr txBox="1"/>
          <p:nvPr/>
        </p:nvSpPr>
        <p:spPr>
          <a:xfrm>
            <a:off x="311700" y="96350"/>
            <a:ext cx="831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800">
                <a:solidFill>
                  <a:schemeClr val="dk1"/>
                </a:solidFill>
              </a:rPr>
              <a:t>Teammate Names: Matthew Long, Bin Gui, Lance </a:t>
            </a:r>
            <a:endParaRPr b="1" sz="800">
              <a:solidFill>
                <a:schemeClr val="dk1"/>
              </a:solidFill>
            </a:endParaRPr>
          </a:p>
          <a:p>
            <a:pPr indent="0" lvl="0" marL="0" rtl="0" algn="l">
              <a:spcBef>
                <a:spcPts val="0"/>
              </a:spcBef>
              <a:spcAft>
                <a:spcPts val="0"/>
              </a:spcAft>
              <a:buNone/>
            </a:pPr>
            <a:r>
              <a:t/>
            </a:r>
            <a:endParaRPr b="1" sz="800"/>
          </a:p>
        </p:txBody>
      </p:sp>
      <p:sp>
        <p:nvSpPr>
          <p:cNvPr id="113" name="Google Shape;113;p16"/>
          <p:cNvSpPr txBox="1"/>
          <p:nvPr/>
        </p:nvSpPr>
        <p:spPr>
          <a:xfrm>
            <a:off x="827775" y="1315950"/>
            <a:ext cx="35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14" name="Google Shape;114;p16"/>
          <p:cNvSpPr/>
          <p:nvPr/>
        </p:nvSpPr>
        <p:spPr>
          <a:xfrm>
            <a:off x="214350" y="1444050"/>
            <a:ext cx="8715300" cy="2255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6"/>
          <p:cNvPicPr preferRelativeResize="0"/>
          <p:nvPr/>
        </p:nvPicPr>
        <p:blipFill>
          <a:blip r:embed="rId4">
            <a:alphaModFix/>
          </a:blip>
          <a:stretch>
            <a:fillRect/>
          </a:stretch>
        </p:blipFill>
        <p:spPr>
          <a:xfrm>
            <a:off x="414900" y="1813553"/>
            <a:ext cx="8314200" cy="151639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4A1"/>
        </a:solidFill>
      </p:bgPr>
    </p:bg>
    <p:spTree>
      <p:nvGrpSpPr>
        <p:cNvPr id="119" name="Shape 119"/>
        <p:cNvGrpSpPr/>
        <p:nvPr/>
      </p:nvGrpSpPr>
      <p:grpSpPr>
        <a:xfrm>
          <a:off x="0" y="0"/>
          <a:ext cx="0" cy="0"/>
          <a:chOff x="0" y="0"/>
          <a:chExt cx="0" cy="0"/>
        </a:xfrm>
      </p:grpSpPr>
      <p:sp>
        <p:nvSpPr>
          <p:cNvPr id="120" name="Google Shape;120;p17"/>
          <p:cNvSpPr/>
          <p:nvPr/>
        </p:nvSpPr>
        <p:spPr>
          <a:xfrm>
            <a:off x="4727400" y="1888000"/>
            <a:ext cx="3898500" cy="3071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a:off x="498750" y="1888000"/>
            <a:ext cx="3898500" cy="30717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Model Construction</a:t>
            </a:r>
            <a:endParaRPr>
              <a:solidFill>
                <a:schemeClr val="lt1"/>
              </a:solidFill>
              <a:latin typeface="Roboto Medium"/>
              <a:ea typeface="Roboto Medium"/>
              <a:cs typeface="Roboto Medium"/>
              <a:sym typeface="Roboto Medium"/>
            </a:endParaRPr>
          </a:p>
        </p:txBody>
      </p:sp>
      <p:sp>
        <p:nvSpPr>
          <p:cNvPr id="123" name="Google Shape;123;p17"/>
          <p:cNvSpPr txBox="1"/>
          <p:nvPr>
            <p:ph idx="1" type="body"/>
          </p:nvPr>
        </p:nvSpPr>
        <p:spPr>
          <a:xfrm>
            <a:off x="311700" y="1000075"/>
            <a:ext cx="8520600" cy="1633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Our first model was a decision tree. We tried to implement different features, but we found that education-num provided the highest accuracy. Other features, such as age and work hours, created much more expansive trees with lower accuracies. </a:t>
            </a:r>
            <a:endParaRPr>
              <a:solidFill>
                <a:schemeClr val="lt1"/>
              </a:solidFill>
            </a:endParaRPr>
          </a:p>
        </p:txBody>
      </p:sp>
      <p:sp>
        <p:nvSpPr>
          <p:cNvPr id="124" name="Google Shape;124;p17"/>
          <p:cNvSpPr txBox="1"/>
          <p:nvPr/>
        </p:nvSpPr>
        <p:spPr>
          <a:xfrm>
            <a:off x="311700" y="96350"/>
            <a:ext cx="831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800">
                <a:solidFill>
                  <a:schemeClr val="dk1"/>
                </a:solidFill>
              </a:rPr>
              <a:t>Teammate Names: Matthew Long, Bin Gui, Lance </a:t>
            </a:r>
            <a:endParaRPr b="1" sz="800">
              <a:solidFill>
                <a:schemeClr val="dk1"/>
              </a:solidFill>
            </a:endParaRPr>
          </a:p>
          <a:p>
            <a:pPr indent="0" lvl="0" marL="0" rtl="0" algn="l">
              <a:spcBef>
                <a:spcPts val="0"/>
              </a:spcBef>
              <a:spcAft>
                <a:spcPts val="0"/>
              </a:spcAft>
              <a:buNone/>
            </a:pPr>
            <a:r>
              <a:t/>
            </a:r>
            <a:endParaRPr b="1" sz="800"/>
          </a:p>
        </p:txBody>
      </p:sp>
      <p:pic>
        <p:nvPicPr>
          <p:cNvPr id="125" name="Google Shape;125;p17"/>
          <p:cNvPicPr preferRelativeResize="0"/>
          <p:nvPr/>
        </p:nvPicPr>
        <p:blipFill>
          <a:blip r:embed="rId3">
            <a:alphaModFix/>
          </a:blip>
          <a:stretch>
            <a:fillRect/>
          </a:stretch>
        </p:blipFill>
        <p:spPr>
          <a:xfrm>
            <a:off x="4892075" y="2161075"/>
            <a:ext cx="3569150" cy="2792149"/>
          </a:xfrm>
          <a:prstGeom prst="rect">
            <a:avLst/>
          </a:prstGeom>
          <a:noFill/>
          <a:ln>
            <a:noFill/>
          </a:ln>
        </p:spPr>
      </p:pic>
      <p:pic>
        <p:nvPicPr>
          <p:cNvPr id="126" name="Google Shape;126;p17"/>
          <p:cNvPicPr preferRelativeResize="0"/>
          <p:nvPr/>
        </p:nvPicPr>
        <p:blipFill>
          <a:blip r:embed="rId4">
            <a:alphaModFix/>
          </a:blip>
          <a:stretch>
            <a:fillRect/>
          </a:stretch>
        </p:blipFill>
        <p:spPr>
          <a:xfrm>
            <a:off x="636125" y="2184174"/>
            <a:ext cx="3623747" cy="2792149"/>
          </a:xfrm>
          <a:prstGeom prst="rect">
            <a:avLst/>
          </a:prstGeom>
          <a:noFill/>
          <a:ln>
            <a:noFill/>
          </a:ln>
        </p:spPr>
      </p:pic>
      <p:sp>
        <p:nvSpPr>
          <p:cNvPr id="127" name="Google Shape;127;p17"/>
          <p:cNvSpPr txBox="1"/>
          <p:nvPr/>
        </p:nvSpPr>
        <p:spPr>
          <a:xfrm>
            <a:off x="5509050" y="1888000"/>
            <a:ext cx="23352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800">
                <a:solidFill>
                  <a:schemeClr val="dk1"/>
                </a:solidFill>
              </a:rPr>
              <a:t>Fig 2: Final Decision tree for education num</a:t>
            </a:r>
            <a:endParaRPr b="1" sz="800">
              <a:solidFill>
                <a:schemeClr val="dk1"/>
              </a:solidFill>
            </a:endParaRPr>
          </a:p>
        </p:txBody>
      </p:sp>
      <p:sp>
        <p:nvSpPr>
          <p:cNvPr id="128" name="Google Shape;128;p17"/>
          <p:cNvSpPr txBox="1"/>
          <p:nvPr/>
        </p:nvSpPr>
        <p:spPr>
          <a:xfrm>
            <a:off x="1371300" y="1888000"/>
            <a:ext cx="21534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Clr>
                <a:schemeClr val="dk1"/>
              </a:buClr>
              <a:buSzPts val="1100"/>
              <a:buFont typeface="Arial"/>
              <a:buNone/>
            </a:pPr>
            <a:r>
              <a:rPr b="1" lang="en" sz="800">
                <a:solidFill>
                  <a:schemeClr val="dk1"/>
                </a:solidFill>
              </a:rPr>
              <a:t>Fig 1: Decision tree for work hours/week</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4A1"/>
        </a:solidFill>
      </p:bgPr>
    </p:bg>
    <p:spTree>
      <p:nvGrpSpPr>
        <p:cNvPr id="132" name="Shape 132"/>
        <p:cNvGrpSpPr/>
        <p:nvPr/>
      </p:nvGrpSpPr>
      <p:grpSpPr>
        <a:xfrm>
          <a:off x="0" y="0"/>
          <a:ext cx="0" cy="0"/>
          <a:chOff x="0" y="0"/>
          <a:chExt cx="0" cy="0"/>
        </a:xfrm>
      </p:grpSpPr>
      <p:sp>
        <p:nvSpPr>
          <p:cNvPr id="133" name="Google Shape;13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Model Construction</a:t>
            </a:r>
            <a:endParaRPr>
              <a:solidFill>
                <a:schemeClr val="lt1"/>
              </a:solidFill>
              <a:latin typeface="Roboto Medium"/>
              <a:ea typeface="Roboto Medium"/>
              <a:cs typeface="Roboto Medium"/>
              <a:sym typeface="Roboto Medium"/>
            </a:endParaRPr>
          </a:p>
        </p:txBody>
      </p:sp>
      <p:sp>
        <p:nvSpPr>
          <p:cNvPr id="134" name="Google Shape;134;p18"/>
          <p:cNvSpPr txBox="1"/>
          <p:nvPr>
            <p:ph idx="1" type="body"/>
          </p:nvPr>
        </p:nvSpPr>
        <p:spPr>
          <a:xfrm>
            <a:off x="311700" y="94022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Our second model was a logistic regression neural network. Similar to the decision tree, we tested different features. Since this model was a </a:t>
            </a:r>
            <a:r>
              <a:rPr lang="en">
                <a:solidFill>
                  <a:schemeClr val="lt1"/>
                </a:solidFill>
              </a:rPr>
              <a:t>neural</a:t>
            </a:r>
            <a:r>
              <a:rPr lang="en">
                <a:solidFill>
                  <a:schemeClr val="lt1"/>
                </a:solidFill>
              </a:rPr>
              <a:t> network, we also tried out different layers.</a:t>
            </a:r>
            <a:endParaRPr>
              <a:solidFill>
                <a:schemeClr val="lt1"/>
              </a:solidFill>
            </a:endParaRPr>
          </a:p>
        </p:txBody>
      </p:sp>
      <p:sp>
        <p:nvSpPr>
          <p:cNvPr id="135" name="Google Shape;135;p18"/>
          <p:cNvSpPr txBox="1"/>
          <p:nvPr/>
        </p:nvSpPr>
        <p:spPr>
          <a:xfrm>
            <a:off x="311700" y="96350"/>
            <a:ext cx="831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rPr>
              <a:t>Teammate Names: Matthew Long, Bin Gui, Lance </a:t>
            </a:r>
            <a:endParaRPr b="1" sz="800">
              <a:solidFill>
                <a:schemeClr val="dk1"/>
              </a:solidFill>
            </a:endParaRPr>
          </a:p>
          <a:p>
            <a:pPr indent="0" lvl="0" marL="0" rtl="0" algn="l">
              <a:spcBef>
                <a:spcPts val="0"/>
              </a:spcBef>
              <a:spcAft>
                <a:spcPts val="0"/>
              </a:spcAft>
              <a:buNone/>
            </a:pPr>
            <a:r>
              <a:t/>
            </a:r>
            <a:endParaRPr b="1" sz="800"/>
          </a:p>
        </p:txBody>
      </p:sp>
      <p:pic>
        <p:nvPicPr>
          <p:cNvPr id="136" name="Google Shape;136;p18"/>
          <p:cNvPicPr preferRelativeResize="0"/>
          <p:nvPr/>
        </p:nvPicPr>
        <p:blipFill>
          <a:blip r:embed="rId3">
            <a:alphaModFix/>
          </a:blip>
          <a:stretch>
            <a:fillRect/>
          </a:stretch>
        </p:blipFill>
        <p:spPr>
          <a:xfrm>
            <a:off x="5618962" y="445013"/>
            <a:ext cx="3213329" cy="3942775"/>
          </a:xfrm>
          <a:prstGeom prst="rect">
            <a:avLst/>
          </a:prstGeom>
          <a:noFill/>
          <a:ln>
            <a:noFill/>
          </a:ln>
        </p:spPr>
      </p:pic>
      <p:pic>
        <p:nvPicPr>
          <p:cNvPr id="137" name="Google Shape;137;p18"/>
          <p:cNvPicPr preferRelativeResize="0"/>
          <p:nvPr/>
        </p:nvPicPr>
        <p:blipFill>
          <a:blip r:embed="rId4">
            <a:alphaModFix/>
          </a:blip>
          <a:stretch>
            <a:fillRect/>
          </a:stretch>
        </p:blipFill>
        <p:spPr>
          <a:xfrm>
            <a:off x="133575" y="2527100"/>
            <a:ext cx="2700850" cy="2023475"/>
          </a:xfrm>
          <a:prstGeom prst="rect">
            <a:avLst/>
          </a:prstGeom>
          <a:noFill/>
          <a:ln>
            <a:noFill/>
          </a:ln>
        </p:spPr>
      </p:pic>
      <p:pic>
        <p:nvPicPr>
          <p:cNvPr id="138" name="Google Shape;138;p18"/>
          <p:cNvPicPr preferRelativeResize="0"/>
          <p:nvPr/>
        </p:nvPicPr>
        <p:blipFill>
          <a:blip r:embed="rId5">
            <a:alphaModFix/>
          </a:blip>
          <a:stretch>
            <a:fillRect/>
          </a:stretch>
        </p:blipFill>
        <p:spPr>
          <a:xfrm>
            <a:off x="2834413" y="2527100"/>
            <a:ext cx="2647345" cy="2023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4A1"/>
        </a:solidFill>
      </p:bgPr>
    </p:bg>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3">
            <a:alphaModFix/>
          </a:blip>
          <a:srcRect b="26587" l="0" r="0" t="46428"/>
          <a:stretch/>
        </p:blipFill>
        <p:spPr>
          <a:xfrm>
            <a:off x="0" y="3755575"/>
            <a:ext cx="9143998" cy="1387924"/>
          </a:xfrm>
          <a:prstGeom prst="rect">
            <a:avLst/>
          </a:prstGeom>
          <a:noFill/>
          <a:ln>
            <a:noFill/>
          </a:ln>
        </p:spPr>
      </p:pic>
      <p:sp>
        <p:nvSpPr>
          <p:cNvPr id="144" name="Google Shape;144;p19"/>
          <p:cNvSpPr/>
          <p:nvPr/>
        </p:nvSpPr>
        <p:spPr>
          <a:xfrm>
            <a:off x="25" y="2850"/>
            <a:ext cx="9144000" cy="5140800"/>
          </a:xfrm>
          <a:prstGeom prst="rect">
            <a:avLst/>
          </a:prstGeom>
          <a:solidFill>
            <a:srgbClr val="003282">
              <a:alpha val="732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p:nvPr/>
        </p:nvSpPr>
        <p:spPr>
          <a:xfrm flipH="1" rot="10800000">
            <a:off x="0" y="0"/>
            <a:ext cx="9144000" cy="4735275"/>
          </a:xfrm>
          <a:prstGeom prst="flowChartManualInput">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txBox="1"/>
          <p:nvPr>
            <p:ph type="title"/>
          </p:nvPr>
        </p:nvSpPr>
        <p:spPr>
          <a:xfrm>
            <a:off x="311700" y="4379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Performance</a:t>
            </a:r>
            <a:endParaRPr>
              <a:solidFill>
                <a:schemeClr val="lt1"/>
              </a:solidFill>
              <a:latin typeface="Roboto Medium"/>
              <a:ea typeface="Roboto Medium"/>
              <a:cs typeface="Roboto Medium"/>
              <a:sym typeface="Roboto Medium"/>
            </a:endParaRPr>
          </a:p>
        </p:txBody>
      </p:sp>
      <p:sp>
        <p:nvSpPr>
          <p:cNvPr id="147" name="Google Shape;147;p19"/>
          <p:cNvSpPr/>
          <p:nvPr/>
        </p:nvSpPr>
        <p:spPr>
          <a:xfrm>
            <a:off x="2045949" y="1897564"/>
            <a:ext cx="3053400" cy="6675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sz="1200"/>
          </a:p>
          <a:p>
            <a:pPr indent="0" lvl="0" marL="0" rtl="0" algn="l">
              <a:spcBef>
                <a:spcPts val="0"/>
              </a:spcBef>
              <a:spcAft>
                <a:spcPts val="0"/>
              </a:spcAft>
              <a:buNone/>
            </a:pPr>
            <a:r>
              <a:rPr lang="en" sz="1200"/>
              <a:t>0.76			0.76		0.78</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p:txBody>
      </p:sp>
      <p:sp>
        <p:nvSpPr>
          <p:cNvPr id="148" name="Google Shape;148;p19"/>
          <p:cNvSpPr/>
          <p:nvPr/>
        </p:nvSpPr>
        <p:spPr>
          <a:xfrm>
            <a:off x="2045946" y="2564246"/>
            <a:ext cx="3053400" cy="6675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N/A</a:t>
            </a:r>
            <a:endParaRPr/>
          </a:p>
        </p:txBody>
      </p:sp>
      <p:sp>
        <p:nvSpPr>
          <p:cNvPr id="149" name="Google Shape;149;p19"/>
          <p:cNvSpPr/>
          <p:nvPr/>
        </p:nvSpPr>
        <p:spPr>
          <a:xfrm>
            <a:off x="2045946" y="3231217"/>
            <a:ext cx="3053400" cy="6675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0.76			0.76		0.79</a:t>
            </a:r>
            <a:endParaRPr sz="1200"/>
          </a:p>
        </p:txBody>
      </p:sp>
      <p:sp>
        <p:nvSpPr>
          <p:cNvPr id="150" name="Google Shape;150;p19"/>
          <p:cNvSpPr/>
          <p:nvPr/>
        </p:nvSpPr>
        <p:spPr>
          <a:xfrm>
            <a:off x="2048761" y="1010650"/>
            <a:ext cx="3053400" cy="443400"/>
          </a:xfrm>
          <a:prstGeom prst="rect">
            <a:avLst/>
          </a:prstGeom>
          <a:solidFill>
            <a:srgbClr val="2F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Decision Tree</a:t>
            </a:r>
            <a:endParaRPr b="1" sz="800">
              <a:solidFill>
                <a:srgbClr val="FFFFFF"/>
              </a:solidFill>
              <a:latin typeface="Roboto"/>
              <a:ea typeface="Roboto"/>
              <a:cs typeface="Roboto"/>
              <a:sym typeface="Roboto"/>
            </a:endParaRPr>
          </a:p>
        </p:txBody>
      </p:sp>
      <p:sp>
        <p:nvSpPr>
          <p:cNvPr id="151" name="Google Shape;151;p19"/>
          <p:cNvSpPr/>
          <p:nvPr/>
        </p:nvSpPr>
        <p:spPr>
          <a:xfrm>
            <a:off x="777400" y="2564241"/>
            <a:ext cx="1269600" cy="667500"/>
          </a:xfrm>
          <a:prstGeom prst="rect">
            <a:avLst/>
          </a:prstGeom>
          <a:solidFill>
            <a:srgbClr val="4141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Validation</a:t>
            </a:r>
            <a:endParaRPr b="1" sz="800">
              <a:solidFill>
                <a:srgbClr val="FFFFFF"/>
              </a:solidFill>
              <a:latin typeface="Roboto"/>
              <a:ea typeface="Roboto"/>
              <a:cs typeface="Roboto"/>
              <a:sym typeface="Roboto"/>
            </a:endParaRPr>
          </a:p>
        </p:txBody>
      </p:sp>
      <p:sp>
        <p:nvSpPr>
          <p:cNvPr id="152" name="Google Shape;152;p19"/>
          <p:cNvSpPr/>
          <p:nvPr/>
        </p:nvSpPr>
        <p:spPr>
          <a:xfrm>
            <a:off x="777400" y="3231217"/>
            <a:ext cx="1269600" cy="667500"/>
          </a:xfrm>
          <a:prstGeom prst="rect">
            <a:avLst/>
          </a:prstGeom>
          <a:solidFill>
            <a:srgbClr val="4141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Test</a:t>
            </a:r>
            <a:endParaRPr b="1" sz="800">
              <a:solidFill>
                <a:srgbClr val="FFFFFF"/>
              </a:solidFill>
              <a:latin typeface="Roboto"/>
              <a:ea typeface="Roboto"/>
              <a:cs typeface="Roboto"/>
              <a:sym typeface="Roboto"/>
            </a:endParaRPr>
          </a:p>
        </p:txBody>
      </p:sp>
      <p:sp>
        <p:nvSpPr>
          <p:cNvPr id="153" name="Google Shape;153;p19"/>
          <p:cNvSpPr/>
          <p:nvPr/>
        </p:nvSpPr>
        <p:spPr>
          <a:xfrm>
            <a:off x="777400" y="1010722"/>
            <a:ext cx="1269600" cy="1554300"/>
          </a:xfrm>
          <a:prstGeom prst="rect">
            <a:avLst/>
          </a:prstGeom>
          <a:solidFill>
            <a:srgbClr val="2F2F2F"/>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800">
                <a:solidFill>
                  <a:srgbClr val="FFFFFF"/>
                </a:solidFill>
                <a:latin typeface="Roboto"/>
                <a:ea typeface="Roboto"/>
                <a:cs typeface="Roboto"/>
                <a:sym typeface="Roboto"/>
              </a:rPr>
              <a:t>Training </a:t>
            </a:r>
            <a:endParaRPr sz="800">
              <a:solidFill>
                <a:srgbClr val="FFFFFF"/>
              </a:solidFill>
              <a:latin typeface="Roboto"/>
              <a:ea typeface="Roboto"/>
              <a:cs typeface="Roboto"/>
              <a:sym typeface="Roboto"/>
            </a:endParaRPr>
          </a:p>
          <a:p>
            <a:pPr indent="0" lvl="0" marL="0" rtl="0" algn="l">
              <a:spcBef>
                <a:spcPts val="0"/>
              </a:spcBef>
              <a:spcAft>
                <a:spcPts val="0"/>
              </a:spcAft>
              <a:buNone/>
            </a:pPr>
            <a:r>
              <a:t/>
            </a:r>
            <a:endParaRPr sz="800">
              <a:solidFill>
                <a:srgbClr val="FFFFFF"/>
              </a:solidFill>
              <a:latin typeface="Roboto"/>
              <a:ea typeface="Roboto"/>
              <a:cs typeface="Roboto"/>
              <a:sym typeface="Roboto"/>
            </a:endParaRPr>
          </a:p>
        </p:txBody>
      </p:sp>
      <p:sp>
        <p:nvSpPr>
          <p:cNvPr id="154" name="Google Shape;154;p19"/>
          <p:cNvSpPr txBox="1"/>
          <p:nvPr/>
        </p:nvSpPr>
        <p:spPr>
          <a:xfrm>
            <a:off x="311700" y="96350"/>
            <a:ext cx="831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800">
                <a:solidFill>
                  <a:schemeClr val="dk1"/>
                </a:solidFill>
              </a:rPr>
              <a:t>Teammate Names: Matthew Long, Bin Gui, Lance </a:t>
            </a:r>
            <a:endParaRPr b="1" sz="800">
              <a:solidFill>
                <a:schemeClr val="dk1"/>
              </a:solidFill>
            </a:endParaRPr>
          </a:p>
          <a:p>
            <a:pPr indent="0" lvl="0" marL="0" rtl="0" algn="l">
              <a:spcBef>
                <a:spcPts val="0"/>
              </a:spcBef>
              <a:spcAft>
                <a:spcPts val="0"/>
              </a:spcAft>
              <a:buNone/>
            </a:pPr>
            <a:r>
              <a:t/>
            </a:r>
            <a:endParaRPr b="1" sz="800"/>
          </a:p>
        </p:txBody>
      </p:sp>
      <p:sp>
        <p:nvSpPr>
          <p:cNvPr id="155" name="Google Shape;155;p19"/>
          <p:cNvSpPr/>
          <p:nvPr/>
        </p:nvSpPr>
        <p:spPr>
          <a:xfrm>
            <a:off x="2048762" y="1454071"/>
            <a:ext cx="1042800" cy="443400"/>
          </a:xfrm>
          <a:prstGeom prst="rect">
            <a:avLst/>
          </a:prstGeom>
          <a:solidFill>
            <a:srgbClr val="2F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Feature 1</a:t>
            </a:r>
            <a:endParaRPr b="1" sz="800">
              <a:solidFill>
                <a:srgbClr val="FFFFFF"/>
              </a:solidFill>
              <a:latin typeface="Roboto"/>
              <a:ea typeface="Roboto"/>
              <a:cs typeface="Roboto"/>
              <a:sym typeface="Roboto"/>
            </a:endParaRPr>
          </a:p>
        </p:txBody>
      </p:sp>
      <p:sp>
        <p:nvSpPr>
          <p:cNvPr id="156" name="Google Shape;156;p19"/>
          <p:cNvSpPr/>
          <p:nvPr/>
        </p:nvSpPr>
        <p:spPr>
          <a:xfrm>
            <a:off x="3091415" y="1454071"/>
            <a:ext cx="966600" cy="443400"/>
          </a:xfrm>
          <a:prstGeom prst="rect">
            <a:avLst/>
          </a:prstGeom>
          <a:solidFill>
            <a:srgbClr val="2F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Feature 2</a:t>
            </a:r>
            <a:endParaRPr b="1" sz="800">
              <a:solidFill>
                <a:srgbClr val="FFFFFF"/>
              </a:solidFill>
              <a:latin typeface="Roboto"/>
              <a:ea typeface="Roboto"/>
              <a:cs typeface="Roboto"/>
              <a:sym typeface="Roboto"/>
            </a:endParaRPr>
          </a:p>
        </p:txBody>
      </p:sp>
      <p:sp>
        <p:nvSpPr>
          <p:cNvPr id="157" name="Google Shape;157;p19"/>
          <p:cNvSpPr/>
          <p:nvPr/>
        </p:nvSpPr>
        <p:spPr>
          <a:xfrm>
            <a:off x="4058051" y="1454071"/>
            <a:ext cx="1041300" cy="443400"/>
          </a:xfrm>
          <a:prstGeom prst="rect">
            <a:avLst/>
          </a:prstGeom>
          <a:solidFill>
            <a:srgbClr val="2F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Feature 3</a:t>
            </a:r>
            <a:endParaRPr b="1" sz="800">
              <a:solidFill>
                <a:srgbClr val="FFFFFF"/>
              </a:solidFill>
              <a:latin typeface="Roboto"/>
              <a:ea typeface="Roboto"/>
              <a:cs typeface="Roboto"/>
              <a:sym typeface="Roboto"/>
            </a:endParaRPr>
          </a:p>
        </p:txBody>
      </p:sp>
      <p:sp>
        <p:nvSpPr>
          <p:cNvPr id="158" name="Google Shape;158;p19"/>
          <p:cNvSpPr/>
          <p:nvPr/>
        </p:nvSpPr>
        <p:spPr>
          <a:xfrm>
            <a:off x="5103992" y="1897637"/>
            <a:ext cx="3053400" cy="6675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0.7587	       0.7587           </a:t>
            </a:r>
            <a:r>
              <a:rPr lang="en" sz="1200">
                <a:solidFill>
                  <a:schemeClr val="dk1"/>
                </a:solidFill>
              </a:rPr>
              <a:t>0.7772</a:t>
            </a:r>
            <a:endParaRPr sz="1200"/>
          </a:p>
        </p:txBody>
      </p:sp>
      <p:sp>
        <p:nvSpPr>
          <p:cNvPr id="159" name="Google Shape;159;p19"/>
          <p:cNvSpPr/>
          <p:nvPr/>
        </p:nvSpPr>
        <p:spPr>
          <a:xfrm>
            <a:off x="5103989" y="2564319"/>
            <a:ext cx="3053400" cy="6675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0.7566</a:t>
            </a:r>
            <a:r>
              <a:rPr lang="en" sz="1200"/>
              <a:t>	       0.7566           </a:t>
            </a:r>
            <a:r>
              <a:rPr lang="en" sz="1200">
                <a:solidFill>
                  <a:schemeClr val="dk1"/>
                </a:solidFill>
              </a:rPr>
              <a:t>0.7770</a:t>
            </a:r>
            <a:endParaRPr sz="1200"/>
          </a:p>
        </p:txBody>
      </p:sp>
      <p:sp>
        <p:nvSpPr>
          <p:cNvPr id="160" name="Google Shape;160;p19"/>
          <p:cNvSpPr/>
          <p:nvPr/>
        </p:nvSpPr>
        <p:spPr>
          <a:xfrm>
            <a:off x="5103989" y="3231289"/>
            <a:ext cx="3053400" cy="667500"/>
          </a:xfrm>
          <a:prstGeom prst="rect">
            <a:avLst/>
          </a:prstGeom>
          <a:solidFill>
            <a:srgbClr val="EDEDE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0.7636</a:t>
            </a:r>
            <a:r>
              <a:rPr lang="en" sz="1200"/>
              <a:t>	       0.7627           </a:t>
            </a:r>
            <a:r>
              <a:rPr lang="en" sz="1200">
                <a:solidFill>
                  <a:schemeClr val="dk1"/>
                </a:solidFill>
              </a:rPr>
              <a:t>0.7902</a:t>
            </a:r>
            <a:endParaRPr sz="1200"/>
          </a:p>
        </p:txBody>
      </p:sp>
      <p:sp>
        <p:nvSpPr>
          <p:cNvPr id="161" name="Google Shape;161;p19"/>
          <p:cNvSpPr/>
          <p:nvPr/>
        </p:nvSpPr>
        <p:spPr>
          <a:xfrm>
            <a:off x="5106805" y="1010722"/>
            <a:ext cx="3053400" cy="443400"/>
          </a:xfrm>
          <a:prstGeom prst="rect">
            <a:avLst/>
          </a:prstGeom>
          <a:solidFill>
            <a:srgbClr val="2F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800">
                <a:solidFill>
                  <a:srgbClr val="FFFFFF"/>
                </a:solidFill>
                <a:latin typeface="Roboto"/>
                <a:ea typeface="Roboto"/>
                <a:cs typeface="Roboto"/>
                <a:sym typeface="Roboto"/>
              </a:rPr>
              <a:t>Logistic Regression</a:t>
            </a:r>
            <a:endParaRPr b="1" sz="800">
              <a:solidFill>
                <a:srgbClr val="FFFFFF"/>
              </a:solidFill>
              <a:latin typeface="Roboto"/>
              <a:ea typeface="Roboto"/>
              <a:cs typeface="Roboto"/>
              <a:sym typeface="Roboto"/>
            </a:endParaRPr>
          </a:p>
        </p:txBody>
      </p:sp>
      <p:sp>
        <p:nvSpPr>
          <p:cNvPr id="162" name="Google Shape;162;p19"/>
          <p:cNvSpPr/>
          <p:nvPr/>
        </p:nvSpPr>
        <p:spPr>
          <a:xfrm>
            <a:off x="5106805" y="1454143"/>
            <a:ext cx="966600" cy="443400"/>
          </a:xfrm>
          <a:prstGeom prst="rect">
            <a:avLst/>
          </a:prstGeom>
          <a:solidFill>
            <a:srgbClr val="2F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Feature 1</a:t>
            </a:r>
            <a:endParaRPr b="1" sz="800">
              <a:solidFill>
                <a:srgbClr val="FFFFFF"/>
              </a:solidFill>
              <a:latin typeface="Roboto"/>
              <a:ea typeface="Roboto"/>
              <a:cs typeface="Roboto"/>
              <a:sym typeface="Roboto"/>
            </a:endParaRPr>
          </a:p>
        </p:txBody>
      </p:sp>
      <p:sp>
        <p:nvSpPr>
          <p:cNvPr id="163" name="Google Shape;163;p19"/>
          <p:cNvSpPr/>
          <p:nvPr/>
        </p:nvSpPr>
        <p:spPr>
          <a:xfrm>
            <a:off x="6073442" y="1454143"/>
            <a:ext cx="1041300" cy="443400"/>
          </a:xfrm>
          <a:prstGeom prst="rect">
            <a:avLst/>
          </a:prstGeom>
          <a:solidFill>
            <a:srgbClr val="2F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Feature 2</a:t>
            </a:r>
            <a:endParaRPr b="1" sz="800">
              <a:solidFill>
                <a:srgbClr val="FFFFFF"/>
              </a:solidFill>
              <a:latin typeface="Roboto"/>
              <a:ea typeface="Roboto"/>
              <a:cs typeface="Roboto"/>
              <a:sym typeface="Roboto"/>
            </a:endParaRPr>
          </a:p>
        </p:txBody>
      </p:sp>
      <p:sp>
        <p:nvSpPr>
          <p:cNvPr id="164" name="Google Shape;164;p19"/>
          <p:cNvSpPr/>
          <p:nvPr/>
        </p:nvSpPr>
        <p:spPr>
          <a:xfrm>
            <a:off x="7116095" y="1454143"/>
            <a:ext cx="1041300" cy="443400"/>
          </a:xfrm>
          <a:prstGeom prst="rect">
            <a:avLst/>
          </a:prstGeom>
          <a:solidFill>
            <a:srgbClr val="2F2F2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rgbClr val="FFFFFF"/>
                </a:solidFill>
                <a:latin typeface="Roboto"/>
                <a:ea typeface="Roboto"/>
                <a:cs typeface="Roboto"/>
                <a:sym typeface="Roboto"/>
              </a:rPr>
              <a:t>Feature 3</a:t>
            </a:r>
            <a:endParaRPr b="1" sz="800">
              <a:solidFill>
                <a:srgbClr val="FFFFFF"/>
              </a:solidFill>
              <a:latin typeface="Roboto"/>
              <a:ea typeface="Roboto"/>
              <a:cs typeface="Roboto"/>
              <a:sym typeface="Roboto"/>
            </a:endParaRPr>
          </a:p>
        </p:txBody>
      </p:sp>
      <p:sp>
        <p:nvSpPr>
          <p:cNvPr id="165" name="Google Shape;165;p19"/>
          <p:cNvSpPr txBox="1"/>
          <p:nvPr/>
        </p:nvSpPr>
        <p:spPr>
          <a:xfrm>
            <a:off x="502325" y="4181300"/>
            <a:ext cx="2554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Feature 1: Hours per week</a:t>
            </a:r>
            <a:endParaRPr sz="900">
              <a:solidFill>
                <a:schemeClr val="lt1"/>
              </a:solidFill>
            </a:endParaRPr>
          </a:p>
          <a:p>
            <a:pPr indent="0" lvl="0" marL="0" rtl="0" algn="l">
              <a:spcBef>
                <a:spcPts val="0"/>
              </a:spcBef>
              <a:spcAft>
                <a:spcPts val="0"/>
              </a:spcAft>
              <a:buNone/>
            </a:pPr>
            <a:r>
              <a:rPr lang="en" sz="900">
                <a:solidFill>
                  <a:schemeClr val="lt1"/>
                </a:solidFill>
              </a:rPr>
              <a:t>Feature 2: Age</a:t>
            </a:r>
            <a:endParaRPr sz="900">
              <a:solidFill>
                <a:schemeClr val="lt1"/>
              </a:solidFill>
            </a:endParaRPr>
          </a:p>
          <a:p>
            <a:pPr indent="0" lvl="0" marL="0" rtl="0" algn="l">
              <a:spcBef>
                <a:spcPts val="0"/>
              </a:spcBef>
              <a:spcAft>
                <a:spcPts val="0"/>
              </a:spcAft>
              <a:buNone/>
            </a:pPr>
            <a:r>
              <a:rPr lang="en" sz="900">
                <a:solidFill>
                  <a:schemeClr val="lt1"/>
                </a:solidFill>
              </a:rPr>
              <a:t>Feature 3: Education-num</a:t>
            </a:r>
            <a:endParaRPr sz="9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4A1"/>
        </a:solidFill>
      </p:bgPr>
    </p:bg>
    <p:spTree>
      <p:nvGrpSpPr>
        <p:cNvPr id="169" name="Shape 169"/>
        <p:cNvGrpSpPr/>
        <p:nvPr/>
      </p:nvGrpSpPr>
      <p:grpSpPr>
        <a:xfrm>
          <a:off x="0" y="0"/>
          <a:ext cx="0" cy="0"/>
          <a:chOff x="0" y="0"/>
          <a:chExt cx="0" cy="0"/>
        </a:xfrm>
      </p:grpSpPr>
      <p:sp>
        <p:nvSpPr>
          <p:cNvPr id="170" name="Google Shape;17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Additional Performances</a:t>
            </a:r>
            <a:endParaRPr b="1">
              <a:solidFill>
                <a:schemeClr val="lt1"/>
              </a:solidFill>
            </a:endParaRPr>
          </a:p>
        </p:txBody>
      </p:sp>
      <p:sp>
        <p:nvSpPr>
          <p:cNvPr id="171" name="Google Shape;171;p20"/>
          <p:cNvSpPr/>
          <p:nvPr/>
        </p:nvSpPr>
        <p:spPr>
          <a:xfrm>
            <a:off x="99450" y="1740475"/>
            <a:ext cx="4746900" cy="27591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0"/>
          <p:cNvSpPr/>
          <p:nvPr/>
        </p:nvSpPr>
        <p:spPr>
          <a:xfrm>
            <a:off x="4888800" y="1740475"/>
            <a:ext cx="4082100" cy="2787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3" name="Google Shape;173;p20"/>
          <p:cNvPicPr preferRelativeResize="0"/>
          <p:nvPr/>
        </p:nvPicPr>
        <p:blipFill>
          <a:blip r:embed="rId3">
            <a:alphaModFix/>
          </a:blip>
          <a:stretch>
            <a:fillRect/>
          </a:stretch>
        </p:blipFill>
        <p:spPr>
          <a:xfrm>
            <a:off x="153401" y="1800525"/>
            <a:ext cx="4459475" cy="2639000"/>
          </a:xfrm>
          <a:prstGeom prst="rect">
            <a:avLst/>
          </a:prstGeom>
          <a:noFill/>
          <a:ln>
            <a:noFill/>
          </a:ln>
        </p:spPr>
      </p:pic>
      <p:pic>
        <p:nvPicPr>
          <p:cNvPr id="174" name="Google Shape;174;p20"/>
          <p:cNvPicPr preferRelativeResize="0"/>
          <p:nvPr/>
        </p:nvPicPr>
        <p:blipFill>
          <a:blip r:embed="rId4">
            <a:alphaModFix/>
          </a:blip>
          <a:stretch>
            <a:fillRect/>
          </a:stretch>
        </p:blipFill>
        <p:spPr>
          <a:xfrm>
            <a:off x="5002800" y="1940575"/>
            <a:ext cx="3854075" cy="2189100"/>
          </a:xfrm>
          <a:prstGeom prst="rect">
            <a:avLst/>
          </a:prstGeom>
          <a:noFill/>
          <a:ln>
            <a:noFill/>
          </a:ln>
        </p:spPr>
      </p:pic>
      <p:sp>
        <p:nvSpPr>
          <p:cNvPr id="175" name="Google Shape;175;p20"/>
          <p:cNvSpPr txBox="1"/>
          <p:nvPr/>
        </p:nvSpPr>
        <p:spPr>
          <a:xfrm>
            <a:off x="346675" y="1231050"/>
            <a:ext cx="42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Logistic Regression: 0.841</a:t>
            </a:r>
            <a:endParaRPr>
              <a:solidFill>
                <a:schemeClr val="lt1"/>
              </a:solidFill>
            </a:endParaRPr>
          </a:p>
        </p:txBody>
      </p:sp>
      <p:sp>
        <p:nvSpPr>
          <p:cNvPr id="176" name="Google Shape;176;p20"/>
          <p:cNvSpPr txBox="1"/>
          <p:nvPr/>
        </p:nvSpPr>
        <p:spPr>
          <a:xfrm>
            <a:off x="4918800" y="1231050"/>
            <a:ext cx="422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Decision Tree</a:t>
            </a:r>
            <a:r>
              <a:rPr lang="en">
                <a:solidFill>
                  <a:schemeClr val="lt1"/>
                </a:solidFill>
              </a:rPr>
              <a:t>: 0.843</a:t>
            </a:r>
            <a:endParaRPr>
              <a:solidFill>
                <a:schemeClr val="lt1"/>
              </a:solidFill>
            </a:endParaRPr>
          </a:p>
        </p:txBody>
      </p:sp>
      <p:sp>
        <p:nvSpPr>
          <p:cNvPr id="177" name="Google Shape;177;p20"/>
          <p:cNvSpPr txBox="1"/>
          <p:nvPr/>
        </p:nvSpPr>
        <p:spPr>
          <a:xfrm>
            <a:off x="360825" y="4704850"/>
            <a:ext cx="812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https://github.com/itdxer/adult-dataset-analysis/blob/master/Classification.ipynb</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44A1"/>
        </a:solidFill>
      </p:bgPr>
    </p:bg>
    <p:spTree>
      <p:nvGrpSpPr>
        <p:cNvPr id="181" name="Shape 181"/>
        <p:cNvGrpSpPr/>
        <p:nvPr/>
      </p:nvGrpSpPr>
      <p:grpSpPr>
        <a:xfrm>
          <a:off x="0" y="0"/>
          <a:ext cx="0" cy="0"/>
          <a:chOff x="0" y="0"/>
          <a:chExt cx="0" cy="0"/>
        </a:xfrm>
      </p:grpSpPr>
      <p:sp>
        <p:nvSpPr>
          <p:cNvPr id="182" name="Google Shape;18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latin typeface="Roboto Medium"/>
                <a:ea typeface="Roboto Medium"/>
                <a:cs typeface="Roboto Medium"/>
                <a:sym typeface="Roboto Medium"/>
              </a:rPr>
              <a:t>Conclusions</a:t>
            </a:r>
            <a:endParaRPr>
              <a:solidFill>
                <a:schemeClr val="lt1"/>
              </a:solidFill>
              <a:latin typeface="Roboto Medium"/>
              <a:ea typeface="Roboto Medium"/>
              <a:cs typeface="Roboto Medium"/>
              <a:sym typeface="Roboto Medium"/>
            </a:endParaRPr>
          </a:p>
        </p:txBody>
      </p:sp>
      <p:sp>
        <p:nvSpPr>
          <p:cNvPr id="183" name="Google Shape;183;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Both our models tied with a 79% accuracy rate for the test set.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Feature 3 proved to be the most accurate in determining the target.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Feature 1 and 2 performed nearly identically across both models.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The outside source further demonstrated that both models produced similar results in </a:t>
            </a:r>
            <a:r>
              <a:rPr lang="en">
                <a:solidFill>
                  <a:schemeClr val="lt1"/>
                </a:solidFill>
              </a:rPr>
              <a:t>terms of accuracy.</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From this project, we have learned that data, especially large sets, often form patterns when analyzed through machine learning models. The similarity between performances demonstrates how creating models can be unpredictable and sometimes no singular model is the “correct” choice.</a:t>
            </a:r>
            <a:endParaRPr>
              <a:solidFill>
                <a:schemeClr val="lt1"/>
              </a:solidFill>
            </a:endParaRPr>
          </a:p>
        </p:txBody>
      </p:sp>
      <p:sp>
        <p:nvSpPr>
          <p:cNvPr id="184" name="Google Shape;184;p21"/>
          <p:cNvSpPr txBox="1"/>
          <p:nvPr/>
        </p:nvSpPr>
        <p:spPr>
          <a:xfrm>
            <a:off x="311700" y="96350"/>
            <a:ext cx="831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800">
                <a:solidFill>
                  <a:schemeClr val="dk1"/>
                </a:solidFill>
              </a:rPr>
              <a:t>Teammate Names: Matthew Long, Bin Gui, Lance </a:t>
            </a:r>
            <a:endParaRPr b="1" sz="800">
              <a:solidFill>
                <a:schemeClr val="dk1"/>
              </a:solidFill>
            </a:endParaRPr>
          </a:p>
          <a:p>
            <a:pPr indent="0" lvl="0" marL="0" rtl="0" algn="l">
              <a:spcBef>
                <a:spcPts val="0"/>
              </a:spcBef>
              <a:spcAft>
                <a:spcPts val="0"/>
              </a:spcAft>
              <a:buNone/>
            </a:pPr>
            <a:r>
              <a:t/>
            </a:r>
            <a:endParaRPr b="1" sz="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495C66"/>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